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8" r:id="rId3"/>
    <p:sldId id="260" r:id="rId4"/>
    <p:sldId id="261" r:id="rId5"/>
    <p:sldId id="262" r:id="rId6"/>
    <p:sldId id="280" r:id="rId7"/>
    <p:sldId id="264" r:id="rId8"/>
    <p:sldId id="281" r:id="rId9"/>
    <p:sldId id="282" r:id="rId10"/>
    <p:sldId id="267" r:id="rId11"/>
    <p:sldId id="269" r:id="rId12"/>
    <p:sldId id="270" r:id="rId13"/>
    <p:sldId id="266" r:id="rId14"/>
    <p:sldId id="279" r:id="rId15"/>
  </p:sldIdLst>
  <p:sldSz cx="9144000" cy="5143500" type="screen16x9"/>
  <p:notesSz cx="6858000" cy="9144000"/>
  <p:embeddedFontLst>
    <p:embeddedFont>
      <p:font typeface="Source Sans Pro Light" panose="020B0403030403020204" pitchFamily="34" charset="0"/>
      <p:regular r:id="rId17"/>
      <p: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D4AC5D-4213-44E8-BBEB-B3CAB8A47B56}">
  <a:tblStyle styleId="{C3D4AC5D-4213-44E8-BBEB-B3CAB8A47B5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46" d="100"/>
          <a:sy n="146" d="100"/>
        </p:scale>
        <p:origin x="168" y="4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29551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54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361950" y="-571500"/>
            <a:ext cx="6286499" cy="6286499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1031425" y="1991850"/>
            <a:ext cx="4947599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lvl="1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lvl="2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lvl="3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lvl="4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lvl="5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lvl="6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lvl="7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lvl="8" algn="l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defRPr sz="6000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bg>
      <p:bgPr>
        <a:solidFill>
          <a:srgbClr val="00000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2676525" y="1247775"/>
            <a:ext cx="4905300" cy="819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  <a:highlight>
                  <a:srgbClr val="FFFF00"/>
                </a:highlight>
              </a:defRPr>
            </a:lvl1pPr>
            <a:lvl2pPr lvl="1" rtl="0"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  <a:highlight>
                  <a:srgbClr val="FFFF00"/>
                </a:highlight>
              </a:defRPr>
            </a:lvl2pPr>
            <a:lvl3pPr lvl="2" rtl="0"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  <a:highlight>
                  <a:srgbClr val="FFFF00"/>
                </a:highlight>
              </a:defRPr>
            </a:lvl3pPr>
            <a:lvl4pPr lvl="3" rtl="0"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  <a:highlight>
                  <a:srgbClr val="FFFF00"/>
                </a:highlight>
              </a:defRPr>
            </a:lvl4pPr>
            <a:lvl5pPr lvl="4" rtl="0"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  <a:highlight>
                  <a:srgbClr val="FFFF00"/>
                </a:highlight>
              </a:defRPr>
            </a:lvl5pPr>
            <a:lvl6pPr lvl="5" rtl="0"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  <a:highlight>
                  <a:srgbClr val="FFFF00"/>
                </a:highlight>
              </a:defRPr>
            </a:lvl6pPr>
            <a:lvl7pPr lvl="6" rtl="0"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  <a:highlight>
                  <a:srgbClr val="FFFF00"/>
                </a:highlight>
              </a:defRPr>
            </a:lvl7pPr>
            <a:lvl8pPr lvl="7" rtl="0"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  <a:highlight>
                  <a:srgbClr val="FFFF00"/>
                </a:highlight>
              </a:defRPr>
            </a:lvl8pPr>
            <a:lvl9pPr lvl="8">
              <a:spcBef>
                <a:spcPts val="0"/>
              </a:spcBef>
              <a:buClr>
                <a:srgbClr val="000000"/>
              </a:buClr>
              <a:defRPr>
                <a:solidFill>
                  <a:srgbClr val="000000"/>
                </a:solidFill>
                <a:highlight>
                  <a:srgbClr val="FFFF00"/>
                </a:highlight>
              </a:defRPr>
            </a:lvl9pPr>
          </a:lstStyle>
          <a:p>
            <a:endParaRPr/>
          </a:p>
        </p:txBody>
      </p:sp>
      <p:sp>
        <p:nvSpPr>
          <p:cNvPr id="17" name="Shape 17"/>
          <p:cNvSpPr txBox="1"/>
          <p:nvPr/>
        </p:nvSpPr>
        <p:spPr>
          <a:xfrm>
            <a:off x="1238250" y="705175"/>
            <a:ext cx="1178699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15000" b="1">
                <a:solidFill>
                  <a:srgbClr val="FFFF00"/>
                </a:solidFill>
                <a:latin typeface="Cabin Condensed"/>
                <a:ea typeface="Cabin Condensed"/>
                <a:cs typeface="Cabin Condensed"/>
                <a:sym typeface="Cabin Condensed"/>
              </a:rPr>
              <a:t>“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bg>
      <p:bgPr>
        <a:solidFill>
          <a:srgbClr val="FFFF00">
            <a:alpha val="0"/>
          </a:srgbClr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0"/>
            <a:ext cx="2418600" cy="5149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98150" y="1129129"/>
            <a:ext cx="1700700" cy="1483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2871075" y="1007295"/>
            <a:ext cx="5561100" cy="3571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bg>
      <p:bgPr>
        <a:solidFill>
          <a:srgbClr val="FFFF00">
            <a:alpha val="0"/>
          </a:srgbClr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2418600" cy="5149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98150" y="1129129"/>
            <a:ext cx="1700700" cy="1483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907250" y="1129125"/>
            <a:ext cx="1842900" cy="3796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844761" y="1129125"/>
            <a:ext cx="1842900" cy="3796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3"/>
          </p:nvPr>
        </p:nvSpPr>
        <p:spPr>
          <a:xfrm>
            <a:off x="6782273" y="1129125"/>
            <a:ext cx="1842900" cy="3796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0" y="0"/>
            <a:ext cx="2418600" cy="5149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98150" y="1129129"/>
            <a:ext cx="1700700" cy="1483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Inverse">
    <p:bg>
      <p:bgPr>
        <a:solidFill>
          <a:srgbClr val="000000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361950" y="-571500"/>
            <a:ext cx="6286499" cy="6286499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98150" y="1129129"/>
            <a:ext cx="1700700" cy="148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r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buNone/>
              <a:defRPr sz="2400" b="1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1pPr>
            <a:lvl2pPr lvl="1" algn="r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buNone/>
              <a:defRPr sz="2400" b="1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2pPr>
            <a:lvl3pPr lvl="2" algn="r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buNone/>
              <a:defRPr sz="2400" b="1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3pPr>
            <a:lvl4pPr lvl="3" algn="r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buNone/>
              <a:defRPr sz="2400" b="1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4pPr>
            <a:lvl5pPr lvl="4" algn="r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buNone/>
              <a:defRPr sz="2400" b="1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5pPr>
            <a:lvl6pPr lvl="5" algn="r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buNone/>
              <a:defRPr sz="2400" b="1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6pPr>
            <a:lvl7pPr lvl="6" algn="r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buNone/>
              <a:defRPr sz="2400" b="1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7pPr>
            <a:lvl8pPr lvl="7" algn="r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buNone/>
              <a:defRPr sz="2400" b="1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8pPr>
            <a:lvl9pPr lvl="8" algn="r">
              <a:spcBef>
                <a:spcPts val="0"/>
              </a:spcBef>
              <a:buClr>
                <a:srgbClr val="FFFFFF"/>
              </a:buClr>
              <a:buSzPct val="100000"/>
              <a:buFont typeface="Cabin Condensed"/>
              <a:buNone/>
              <a:defRPr sz="2400" b="1">
                <a:solidFill>
                  <a:srgbClr val="FFFFFF"/>
                </a:solidFill>
                <a:latin typeface="Cabin Condensed"/>
                <a:ea typeface="Cabin Condensed"/>
                <a:cs typeface="Cabin Condensed"/>
                <a:sym typeface="Cabin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871075" y="1007295"/>
            <a:ext cx="5561100" cy="357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buFont typeface="Cabin"/>
              <a:buChar char="⊙"/>
              <a:defRPr sz="3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buFont typeface="Cabin"/>
              <a:defRPr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buFont typeface="Cabin"/>
              <a:defRPr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buFont typeface="Cabin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buFont typeface="Cabin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buFont typeface="Cabin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buFont typeface="Cabin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buFont typeface="Cabin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buFont typeface="Cabin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1031425" y="1991850"/>
            <a:ext cx="4947599" cy="11597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 dirty="0"/>
              <a:t>website </a:t>
            </a:r>
            <a:br>
              <a:rPr lang="en-US" sz="4800" dirty="0"/>
            </a:br>
            <a:r>
              <a:rPr lang="en-US" sz="4800" dirty="0"/>
              <a:t>mobile app</a:t>
            </a:r>
            <a:br>
              <a:rPr lang="en-US" sz="4800" dirty="0"/>
            </a:br>
            <a:r>
              <a:rPr lang="en-US" sz="4800" dirty="0"/>
              <a:t>UI-UX, design &amp; </a:t>
            </a:r>
            <a:br>
              <a:rPr lang="en-US" sz="4800" dirty="0"/>
            </a:br>
            <a:r>
              <a:rPr lang="en-US" sz="4800" dirty="0"/>
              <a:t>development</a:t>
            </a:r>
            <a:endParaRPr lang="en" sz="4800" dirty="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98150" y="1129129"/>
            <a:ext cx="1700700" cy="220478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Make a plan!</a:t>
            </a:r>
            <a:endParaRPr lang="en" dirty="0"/>
          </a:p>
        </p:txBody>
      </p:sp>
      <p:sp>
        <p:nvSpPr>
          <p:cNvPr id="153" name="Shape 153"/>
          <p:cNvSpPr/>
          <p:nvPr/>
        </p:nvSpPr>
        <p:spPr>
          <a:xfrm>
            <a:off x="4687725" y="1480961"/>
            <a:ext cx="2133000" cy="2133000"/>
          </a:xfrm>
          <a:prstGeom prst="ellipse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b="1" dirty="0">
                <a:latin typeface="Cabin"/>
                <a:ea typeface="Cabin"/>
                <a:cs typeface="Cabin"/>
                <a:sym typeface="Cabin"/>
              </a:rPr>
              <a:t>Technology</a:t>
            </a:r>
            <a:endParaRPr lang="en" b="1" dirty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2865600" y="1480961"/>
            <a:ext cx="2133000" cy="21330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 dirty="0">
                <a:latin typeface="Cabin"/>
                <a:ea typeface="Cabin"/>
                <a:cs typeface="Cabin"/>
                <a:sym typeface="Cabin"/>
              </a:rPr>
              <a:t>Marketing</a:t>
            </a:r>
            <a:endParaRPr lang="en" b="1" dirty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6509850" y="1480961"/>
            <a:ext cx="2133000" cy="2133000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 dirty="0">
                <a:latin typeface="Cabin"/>
                <a:ea typeface="Cabin"/>
                <a:cs typeface="Cabin"/>
                <a:sym typeface="Cabin"/>
              </a:rPr>
              <a:t>Strategy</a:t>
            </a:r>
            <a:endParaRPr lang="en" b="1" dirty="0"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156" name="Shape 156"/>
          <p:cNvGrpSpPr/>
          <p:nvPr/>
        </p:nvGrpSpPr>
        <p:grpSpPr>
          <a:xfrm>
            <a:off x="1706050" y="613864"/>
            <a:ext cx="316043" cy="515210"/>
            <a:chOff x="6730350" y="2315900"/>
            <a:chExt cx="257700" cy="420100"/>
          </a:xfrm>
        </p:grpSpPr>
        <p:sp>
          <p:nvSpPr>
            <p:cNvPr id="157" name="Shape 157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0" t="0" r="0" b="0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0" t="0" r="0" b="0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0" t="0" r="0" b="0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0" t="0" r="0" b="0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2" name="Shape 154"/>
          <p:cNvSpPr/>
          <p:nvPr/>
        </p:nvSpPr>
        <p:spPr>
          <a:xfrm>
            <a:off x="4998600" y="356023"/>
            <a:ext cx="1419711" cy="1419711"/>
          </a:xfrm>
          <a:prstGeom prst="ellipse">
            <a:avLst/>
          </a:prstGeom>
          <a:solidFill>
            <a:schemeClr val="tx1">
              <a:lumMod val="95000"/>
              <a:lumOff val="5000"/>
              <a:alpha val="41000"/>
            </a:schemeClr>
          </a:solidFill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 dirty="0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QUALITY</a:t>
            </a:r>
            <a:endParaRPr lang="en" b="1" dirty="0">
              <a:solidFill>
                <a:srgbClr val="FFFF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" name="Shape 154"/>
          <p:cNvSpPr/>
          <p:nvPr/>
        </p:nvSpPr>
        <p:spPr>
          <a:xfrm>
            <a:off x="4998600" y="3276759"/>
            <a:ext cx="1419711" cy="1419711"/>
          </a:xfrm>
          <a:prstGeom prst="ellipse">
            <a:avLst/>
          </a:prstGeom>
          <a:solidFill>
            <a:schemeClr val="tx1">
              <a:alpha val="41000"/>
            </a:schemeClr>
          </a:solidFill>
          <a:ln w="19050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b="1" dirty="0">
                <a:solidFill>
                  <a:srgbClr val="FFFF00"/>
                </a:solidFill>
                <a:latin typeface="Cabin"/>
                <a:ea typeface="Cabin"/>
                <a:cs typeface="Cabin"/>
                <a:sym typeface="Cabin"/>
              </a:rPr>
              <a:t>TIME</a:t>
            </a:r>
            <a:endParaRPr lang="en" b="1" dirty="0">
              <a:solidFill>
                <a:srgbClr val="FFFF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/>
        </p:nvSpPr>
        <p:spPr>
          <a:xfrm>
            <a:off x="2597799" y="1285974"/>
            <a:ext cx="6501526" cy="3097184"/>
          </a:xfrm>
          <a:custGeom>
            <a:avLst/>
            <a:gdLst/>
            <a:ahLst/>
            <a:cxnLst/>
            <a:rect l="0" t="0" r="0" b="0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48824" y="1129129"/>
            <a:ext cx="1950026" cy="148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Geo-Market</a:t>
            </a:r>
            <a:endParaRPr lang="en" dirty="0"/>
          </a:p>
        </p:txBody>
      </p:sp>
      <p:sp>
        <p:nvSpPr>
          <p:cNvPr id="179" name="Shape 179"/>
          <p:cNvSpPr/>
          <p:nvPr/>
        </p:nvSpPr>
        <p:spPr>
          <a:xfrm>
            <a:off x="1542300" y="639749"/>
            <a:ext cx="489396" cy="489370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/>
          <p:nvPr/>
        </p:nvSpPr>
        <p:spPr>
          <a:xfrm>
            <a:off x="3121225" y="2248850"/>
            <a:ext cx="148499" cy="148499"/>
          </a:xfrm>
          <a:prstGeom prst="donut">
            <a:avLst>
              <a:gd name="adj" fmla="val 34569"/>
            </a:avLst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4275250" y="3596750"/>
            <a:ext cx="148499" cy="148499"/>
          </a:xfrm>
          <a:prstGeom prst="donut">
            <a:avLst>
              <a:gd name="adj" fmla="val 34569"/>
            </a:avLst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5248350" y="2100350"/>
            <a:ext cx="148499" cy="148499"/>
          </a:xfrm>
          <a:prstGeom prst="donut">
            <a:avLst>
              <a:gd name="adj" fmla="val 34569"/>
            </a:avLst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/>
          <p:nvPr/>
        </p:nvSpPr>
        <p:spPr>
          <a:xfrm>
            <a:off x="8147175" y="3811075"/>
            <a:ext cx="148499" cy="148499"/>
          </a:xfrm>
          <a:prstGeom prst="donut">
            <a:avLst>
              <a:gd name="adj" fmla="val 34569"/>
            </a:avLst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7420725" y="2464425"/>
            <a:ext cx="148499" cy="148499"/>
          </a:xfrm>
          <a:prstGeom prst="donut">
            <a:avLst>
              <a:gd name="adj" fmla="val 34569"/>
            </a:avLst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/>
          <p:nvPr/>
        </p:nvSpPr>
        <p:spPr>
          <a:xfrm>
            <a:off x="5800161" y="3715225"/>
            <a:ext cx="148499" cy="148499"/>
          </a:xfrm>
          <a:prstGeom prst="donut">
            <a:avLst>
              <a:gd name="adj" fmla="val 34569"/>
            </a:avLst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ctrTitle" idx="4294967295"/>
          </p:nvPr>
        </p:nvSpPr>
        <p:spPr>
          <a:xfrm>
            <a:off x="1021025" y="1507150"/>
            <a:ext cx="5001599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-US" sz="72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100 days</a:t>
            </a:r>
            <a:endParaRPr lang="en" sz="7200" dirty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subTitle" idx="4294967295"/>
          </p:nvPr>
        </p:nvSpPr>
        <p:spPr>
          <a:xfrm>
            <a:off x="1021025" y="2763850"/>
            <a:ext cx="40872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Survive the first 100 days of your startup life!</a:t>
            </a:r>
            <a:endParaRPr lang="en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</a:rPr>
              <a:t>Make your web - app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rgbClr val="FFFF00"/>
                </a:solidFill>
              </a:rPr>
              <a:t>your project!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endParaRPr lang="en" sz="36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ctrTitle" idx="4294967295"/>
          </p:nvPr>
        </p:nvSpPr>
        <p:spPr>
          <a:xfrm>
            <a:off x="893096" y="1126150"/>
            <a:ext cx="5741400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en" sz="7200" dirty="0">
                <a:solidFill>
                  <a:srgbClr val="000000"/>
                </a:solidFill>
              </a:rPr>
              <a:t>Thanks!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body" idx="4294967295"/>
          </p:nvPr>
        </p:nvSpPr>
        <p:spPr>
          <a:xfrm>
            <a:off x="893096" y="2496494"/>
            <a:ext cx="6468736" cy="20423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 b="1" dirty="0">
                <a:solidFill>
                  <a:srgbClr val="595959"/>
                </a:solidFill>
              </a:rPr>
              <a:t>Any questions?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 dirty="0">
                <a:solidFill>
                  <a:srgbClr val="595959"/>
                </a:solidFill>
              </a:rPr>
              <a:t>You can find me at </a:t>
            </a:r>
            <a:endParaRPr lang="en-US" sz="2000" dirty="0">
              <a:solidFill>
                <a:srgbClr val="595959"/>
              </a:solidFill>
            </a:endParaRP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u="sng" dirty="0" err="1">
                <a:solidFill>
                  <a:srgbClr val="595959"/>
                </a:solidFill>
              </a:rPr>
              <a:t>nektar</a:t>
            </a:r>
            <a:r>
              <a:rPr lang="en" sz="2000" u="sng" dirty="0">
                <a:solidFill>
                  <a:srgbClr val="595959"/>
                </a:solidFill>
              </a:rPr>
              <a:t>@</a:t>
            </a:r>
            <a:r>
              <a:rPr lang="en-US" sz="2000" u="sng" dirty="0" err="1">
                <a:solidFill>
                  <a:srgbClr val="595959"/>
                </a:solidFill>
              </a:rPr>
              <a:t>enki.tech</a:t>
            </a:r>
            <a:r>
              <a:rPr lang="en-US" sz="2000" u="sng" dirty="0">
                <a:solidFill>
                  <a:srgbClr val="595959"/>
                </a:solidFill>
              </a:rPr>
              <a:t> 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u="sng" dirty="0">
                <a:solidFill>
                  <a:srgbClr val="595959"/>
                </a:solidFill>
              </a:rPr>
              <a:t>https://</a:t>
            </a:r>
            <a:r>
              <a:rPr lang="en-US" sz="2000" u="sng" dirty="0" err="1">
                <a:solidFill>
                  <a:srgbClr val="595959"/>
                </a:solidFill>
              </a:rPr>
              <a:t>www.linkedin.com</a:t>
            </a:r>
            <a:r>
              <a:rPr lang="en-US" sz="2000" u="sng" dirty="0">
                <a:solidFill>
                  <a:srgbClr val="595959"/>
                </a:solidFill>
              </a:rPr>
              <a:t>/in/</a:t>
            </a:r>
            <a:r>
              <a:rPr lang="en-US" sz="2000" u="sng" dirty="0" err="1">
                <a:solidFill>
                  <a:srgbClr val="595959"/>
                </a:solidFill>
              </a:rPr>
              <a:t>nektariosbaziotis</a:t>
            </a:r>
            <a:endParaRPr lang="en-US" sz="2000" u="sng" dirty="0">
              <a:solidFill>
                <a:srgbClr val="595959"/>
              </a:solidFill>
            </a:endParaRP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endParaRPr lang="en" sz="2000" dirty="0">
              <a:solidFill>
                <a:srgbClr val="595959"/>
              </a:solidFill>
              <a:highlight>
                <a:srgbClr val="000000"/>
              </a:highlight>
            </a:endParaRPr>
          </a:p>
        </p:txBody>
      </p:sp>
      <p:pic>
        <p:nvPicPr>
          <p:cNvPr id="5" name="Picture 4" descr="enki-logo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693" y="3393445"/>
            <a:ext cx="2093697" cy="154933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 idx="4294967295"/>
          </p:nvPr>
        </p:nvSpPr>
        <p:spPr>
          <a:xfrm>
            <a:off x="1034714" y="742948"/>
            <a:ext cx="5741400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7200" dirty="0">
                <a:solidFill>
                  <a:srgbClr val="000000"/>
                </a:solidFill>
              </a:rPr>
              <a:t>Hello!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4294967295"/>
          </p:nvPr>
        </p:nvSpPr>
        <p:spPr>
          <a:xfrm>
            <a:off x="1034714" y="1893034"/>
            <a:ext cx="4821749" cy="295832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Presentation by 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Nektar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</a:rPr>
              <a:t>Baziotis</a:t>
            </a:r>
            <a:endParaRPr lang="en" sz="2800" b="1" dirty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President at ENKI Technologies Inc.</a:t>
            </a:r>
          </a:p>
          <a:p>
            <a:pPr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CTO at Team Plus Inc.</a:t>
            </a:r>
          </a:p>
          <a:p>
            <a:pPr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CEO at ICARUS AI Inc. </a:t>
            </a:r>
          </a:p>
          <a:p>
            <a:pPr lv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CEO &amp; Co-Founder at APOGEE Int.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3725" y="514902"/>
            <a:ext cx="1967950" cy="1967950"/>
          </a:xfrm>
          <a:prstGeom prst="rect">
            <a:avLst/>
          </a:prstGeom>
        </p:spPr>
      </p:pic>
      <p:pic>
        <p:nvPicPr>
          <p:cNvPr id="5" name="Picture 4" descr="enki-logo-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693" y="3393445"/>
            <a:ext cx="2093697" cy="154933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2676525" y="1247775"/>
            <a:ext cx="4905300" cy="344549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bg1"/>
                </a:solidFill>
              </a:rPr>
              <a:t>It’s not important to be the best but be the one that makes the difference. </a:t>
            </a:r>
            <a:endParaRPr lang="en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48825" y="1129129"/>
            <a:ext cx="1950026" cy="148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Knowledge</a:t>
            </a:r>
            <a:br>
              <a:rPr lang="en-US" dirty="0"/>
            </a:br>
            <a:r>
              <a:rPr lang="en-US" dirty="0"/>
              <a:t>Intelligence</a:t>
            </a:r>
            <a:br>
              <a:rPr lang="en-US" dirty="0"/>
            </a:br>
            <a:r>
              <a:rPr lang="en-US" dirty="0"/>
              <a:t>Quality</a:t>
            </a:r>
            <a:endParaRPr lang="en" dirty="0"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2871074" y="1007294"/>
            <a:ext cx="5759119" cy="382489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0"/>
              </a:spcBef>
              <a:buSzPct val="100000"/>
            </a:pPr>
            <a:r>
              <a:rPr lang="en-US" sz="2000" dirty="0"/>
              <a:t>Study all websites or apps in your industry, especially the bad ones!</a:t>
            </a:r>
            <a:endParaRPr lang="en" sz="2000" dirty="0"/>
          </a:p>
          <a:p>
            <a:pPr marL="457200" lvl="0" indent="-406400" rtl="0">
              <a:spcBef>
                <a:spcPts val="0"/>
              </a:spcBef>
              <a:buSzPct val="100000"/>
            </a:pPr>
            <a:r>
              <a:rPr lang="en-US" sz="2000" dirty="0"/>
              <a:t>Test many ideas and make prototypes</a:t>
            </a:r>
          </a:p>
          <a:p>
            <a:pPr marL="457200" lvl="0" indent="-406400" rtl="0">
              <a:spcBef>
                <a:spcPts val="0"/>
              </a:spcBef>
              <a:buSzPct val="100000"/>
            </a:pPr>
            <a:r>
              <a:rPr lang="en-US" sz="2000" dirty="0"/>
              <a:t>Manifest your passion but don’t get stuck with it!</a:t>
            </a:r>
          </a:p>
          <a:p>
            <a:pPr marL="457200" lvl="0" indent="-406400" rtl="0">
              <a:spcBef>
                <a:spcPts val="0"/>
              </a:spcBef>
              <a:buSzPct val="100000"/>
            </a:pPr>
            <a:r>
              <a:rPr lang="en-US" sz="2000" dirty="0"/>
              <a:t>Focus on UI simplicity – 3 click / tap rule!</a:t>
            </a:r>
          </a:p>
          <a:p>
            <a:pPr marL="457200" lvl="0" indent="-406400" rtl="0">
              <a:spcBef>
                <a:spcPts val="0"/>
              </a:spcBef>
              <a:buSzPct val="100000"/>
            </a:pPr>
            <a:r>
              <a:rPr lang="en-US" sz="2000" dirty="0"/>
              <a:t>Mockup or Design </a:t>
            </a:r>
            <a:r>
              <a:rPr lang="en-US" sz="2000" b="1" dirty="0"/>
              <a:t>all</a:t>
            </a:r>
            <a:r>
              <a:rPr lang="en-US" sz="2000" dirty="0"/>
              <a:t> your screens</a:t>
            </a:r>
          </a:p>
          <a:p>
            <a:pPr marL="457200" lvl="0" indent="-406400" rtl="0">
              <a:spcBef>
                <a:spcPts val="0"/>
              </a:spcBef>
              <a:buSzPct val="100000"/>
            </a:pPr>
            <a:r>
              <a:rPr lang="en-US" sz="2000" dirty="0"/>
              <a:t>It’s all about UX!</a:t>
            </a:r>
          </a:p>
          <a:p>
            <a:pPr marL="457200" lvl="0" indent="-406400" rtl="0">
              <a:spcBef>
                <a:spcPts val="0"/>
              </a:spcBef>
              <a:buSzPct val="100000"/>
            </a:pPr>
            <a:r>
              <a:rPr lang="en-US" sz="2000" dirty="0"/>
              <a:t>Be persistent and don</a:t>
            </a:r>
            <a:r>
              <a:rPr lang="uk-UA" sz="2000" dirty="0"/>
              <a:t>’</a:t>
            </a:r>
            <a:r>
              <a:rPr lang="en-US" sz="2000" dirty="0"/>
              <a:t>t give up on testing</a:t>
            </a:r>
          </a:p>
          <a:p>
            <a:pPr marL="457200" lvl="0" indent="-406400" rtl="0">
              <a:spcBef>
                <a:spcPts val="0"/>
              </a:spcBef>
              <a:buSzPct val="100000"/>
            </a:pPr>
            <a:r>
              <a:rPr lang="en-US" sz="2000" dirty="0"/>
              <a:t>Create your MVP and then ask for an investment</a:t>
            </a:r>
          </a:p>
          <a:p>
            <a:pPr marL="457200" lvl="0" indent="-406400" rtl="0">
              <a:spcBef>
                <a:spcPts val="0"/>
              </a:spcBef>
              <a:buSzPct val="100000"/>
            </a:pPr>
            <a:r>
              <a:rPr lang="en-US" sz="2000" dirty="0"/>
              <a:t>Pitch your idea. </a:t>
            </a:r>
            <a:r>
              <a:rPr lang="en-US" sz="2000" u="sng" dirty="0"/>
              <a:t>NOBODY </a:t>
            </a:r>
            <a:r>
              <a:rPr lang="en-US" sz="2000" dirty="0"/>
              <a:t>will copy you!</a:t>
            </a:r>
            <a:endParaRPr lang="en" sz="2000" dirty="0"/>
          </a:p>
        </p:txBody>
      </p:sp>
      <p:grpSp>
        <p:nvGrpSpPr>
          <p:cNvPr id="10" name="Shape 503"/>
          <p:cNvGrpSpPr/>
          <p:nvPr/>
        </p:nvGrpSpPr>
        <p:grpSpPr>
          <a:xfrm>
            <a:off x="1517510" y="504256"/>
            <a:ext cx="581340" cy="581373"/>
            <a:chOff x="570875" y="4322250"/>
            <a:chExt cx="443300" cy="443325"/>
          </a:xfrm>
        </p:grpSpPr>
        <p:sp>
          <p:nvSpPr>
            <p:cNvPr id="11" name="Shape 504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505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506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507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ctrTitle" idx="4294967295"/>
          </p:nvPr>
        </p:nvSpPr>
        <p:spPr>
          <a:xfrm>
            <a:off x="1660725" y="2497750"/>
            <a:ext cx="5822399" cy="1159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6000" dirty="0">
                <a:solidFill>
                  <a:schemeClr val="bg1"/>
                </a:solidFill>
              </a:rPr>
              <a:t>BIG CONCEPT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subTitle" idx="4294967295"/>
          </p:nvPr>
        </p:nvSpPr>
        <p:spPr>
          <a:xfrm>
            <a:off x="2113125" y="3352401"/>
            <a:ext cx="4917599" cy="150955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600" dirty="0">
                <a:solidFill>
                  <a:srgbClr val="FFFF00"/>
                </a:solidFill>
              </a:rPr>
              <a:t>Start!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sz="1800" dirty="0">
                <a:solidFill>
                  <a:srgbClr val="FFFFFF"/>
                </a:solidFill>
              </a:rPr>
              <a:t>If you had all resources today,</a:t>
            </a:r>
            <a:br>
              <a:rPr lang="en-US" sz="1800" dirty="0">
                <a:solidFill>
                  <a:srgbClr val="FFFFFF"/>
                </a:solidFill>
              </a:rPr>
            </a:br>
            <a:r>
              <a:rPr lang="en-US" sz="1800" dirty="0">
                <a:solidFill>
                  <a:srgbClr val="FFFFFF"/>
                </a:solidFill>
              </a:rPr>
              <a:t> what would create?</a:t>
            </a:r>
            <a:endParaRPr lang="en" sz="1800" dirty="0">
              <a:solidFill>
                <a:srgbClr val="FFFFFF"/>
              </a:solidFill>
            </a:endParaRPr>
          </a:p>
        </p:txBody>
      </p:sp>
      <p:grpSp>
        <p:nvGrpSpPr>
          <p:cNvPr id="99" name="Shape 99"/>
          <p:cNvGrpSpPr/>
          <p:nvPr/>
        </p:nvGrpSpPr>
        <p:grpSpPr>
          <a:xfrm>
            <a:off x="4235600" y="717555"/>
            <a:ext cx="1457296" cy="1457425"/>
            <a:chOff x="6654650" y="3665275"/>
            <a:chExt cx="409100" cy="409125"/>
          </a:xfrm>
        </p:grpSpPr>
        <p:sp>
          <p:nvSpPr>
            <p:cNvPr id="100" name="Shape 100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0" t="0" r="0" b="0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0" t="0" r="0" b="0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02" name="Shape 102"/>
          <p:cNvGrpSpPr/>
          <p:nvPr/>
        </p:nvGrpSpPr>
        <p:grpSpPr>
          <a:xfrm rot="1868784">
            <a:off x="3207305" y="1243433"/>
            <a:ext cx="779848" cy="779854"/>
            <a:chOff x="570875" y="4322250"/>
            <a:chExt cx="443300" cy="443325"/>
          </a:xfrm>
        </p:grpSpPr>
        <p:sp>
          <p:nvSpPr>
            <p:cNvPr id="103" name="Shape 103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0" t="0" r="0" b="0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0" t="0" r="0" b="0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0" t="0" r="0" b="0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0" t="0" r="0" b="0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7" name="Shape 107"/>
          <p:cNvSpPr/>
          <p:nvPr/>
        </p:nvSpPr>
        <p:spPr>
          <a:xfrm>
            <a:off x="3742651" y="717557"/>
            <a:ext cx="316509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/>
          <p:nvPr/>
        </p:nvSpPr>
        <p:spPr>
          <a:xfrm rot="1799983">
            <a:off x="5734788" y="1380473"/>
            <a:ext cx="243896" cy="232880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41000"/>
            </a:schemeClr>
          </a:solidFill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600" dirty="0">
                <a:solidFill>
                  <a:schemeClr val="bg1"/>
                </a:solidFill>
              </a:rPr>
              <a:t>You either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rgbClr val="FFFF00"/>
                </a:solidFill>
              </a:rPr>
              <a:t>get millions of users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or you fail!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endParaRPr lang="en" sz="3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69637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1" y="1129129"/>
            <a:ext cx="2098850" cy="148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000" dirty="0"/>
              <a:t>Development</a:t>
            </a:r>
            <a:endParaRPr lang="en" dirty="0"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2907250" y="1129125"/>
            <a:ext cx="1842900" cy="379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 dirty="0"/>
              <a:t>Platform</a:t>
            </a:r>
            <a:endParaRPr lang="en" b="1"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Study your competition and </a:t>
            </a:r>
            <a:r>
              <a:rPr lang="en-US" dirty="0"/>
              <a:t>focus on </a:t>
            </a:r>
            <a:r>
              <a:rPr lang="en" dirty="0"/>
              <a:t>what you want to achieve. </a:t>
            </a:r>
          </a:p>
          <a:p>
            <a:pPr lvl="0">
              <a:spcBef>
                <a:spcPts val="0"/>
              </a:spcBef>
              <a:buNone/>
            </a:pPr>
            <a:endParaRPr lang="en" dirty="0"/>
          </a:p>
          <a:p>
            <a:pPr lvl="0">
              <a:spcBef>
                <a:spcPts val="0"/>
              </a:spcBef>
              <a:buNone/>
            </a:pPr>
            <a:r>
              <a:rPr lang="en" dirty="0"/>
              <a:t>Should it be iOS? Android? Both? Which are the pros and cons for your market?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4844761" y="1129125"/>
            <a:ext cx="1842900" cy="379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 dirty="0"/>
              <a:t>CTO</a:t>
            </a:r>
            <a:endParaRPr lang="en" b="1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Profile: Experienced, with successful IT projects, understanding the market.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Give equity. Make them feel it’s their project too!</a:t>
            </a:r>
          </a:p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  <p:sp>
        <p:nvSpPr>
          <p:cNvPr id="129" name="Shape 129"/>
          <p:cNvSpPr txBox="1">
            <a:spLocks noGrp="1"/>
          </p:cNvSpPr>
          <p:nvPr>
            <p:ph type="body" idx="3"/>
          </p:nvPr>
        </p:nvSpPr>
        <p:spPr>
          <a:xfrm>
            <a:off x="6782273" y="1129125"/>
            <a:ext cx="1842900" cy="3796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b="1" dirty="0"/>
              <a:t>TEAM</a:t>
            </a:r>
            <a:endParaRPr lang="en" b="1" dirty="0"/>
          </a:p>
          <a:p>
            <a:pPr lvl="0" rtl="0">
              <a:spcBef>
                <a:spcPts val="0"/>
              </a:spcBef>
              <a:buNone/>
            </a:pPr>
            <a:r>
              <a:rPr lang="en-US" dirty="0"/>
              <a:t>Make a team of developers, </a:t>
            </a:r>
            <a:br>
              <a:rPr lang="en-US" dirty="0"/>
            </a:br>
            <a:r>
              <a:rPr lang="en-US" dirty="0"/>
              <a:t>UI experts, designers and marketing. </a:t>
            </a:r>
          </a:p>
          <a:p>
            <a:pPr lvl="0" rtl="0">
              <a:spcBef>
                <a:spcPts val="0"/>
              </a:spcBef>
              <a:buNone/>
            </a:pPr>
            <a:endParaRPr lang="en-US" dirty="0"/>
          </a:p>
          <a:p>
            <a:pPr lvl="0" rtl="0">
              <a:spcBef>
                <a:spcPts val="0"/>
              </a:spcBef>
              <a:buNone/>
            </a:pPr>
            <a:r>
              <a:rPr lang="en-US" dirty="0"/>
              <a:t>Make a plan and have a good lawyer! </a:t>
            </a:r>
          </a:p>
          <a:p>
            <a:pPr lvl="0" rtl="0">
              <a:spcBef>
                <a:spcPts val="0"/>
              </a:spcBef>
              <a:buNone/>
            </a:pPr>
            <a:endParaRPr lang="en-US" dirty="0"/>
          </a:p>
          <a:p>
            <a:pPr lvl="0" rtl="0">
              <a:spcBef>
                <a:spcPts val="0"/>
              </a:spcBef>
              <a:buNone/>
            </a:pPr>
            <a:r>
              <a:rPr lang="en-US" dirty="0"/>
              <a:t>Risk to outsource</a:t>
            </a:r>
            <a:r>
              <a:rPr lang="is-IS" dirty="0"/>
              <a:t>…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" name="Shape 447"/>
          <p:cNvSpPr/>
          <p:nvPr/>
        </p:nvSpPr>
        <p:spPr>
          <a:xfrm>
            <a:off x="1763991" y="371335"/>
            <a:ext cx="334859" cy="429808"/>
          </a:xfrm>
          <a:custGeom>
            <a:avLst/>
            <a:gdLst/>
            <a:ahLst/>
            <a:cxnLst/>
            <a:rect l="0" t="0" r="0" b="0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448"/>
          <p:cNvSpPr/>
          <p:nvPr/>
        </p:nvSpPr>
        <p:spPr>
          <a:xfrm>
            <a:off x="1243833" y="371335"/>
            <a:ext cx="248083" cy="429808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" name="Shape 456"/>
          <p:cNvGrpSpPr/>
          <p:nvPr/>
        </p:nvGrpSpPr>
        <p:grpSpPr>
          <a:xfrm>
            <a:off x="1482414" y="819702"/>
            <a:ext cx="427781" cy="316488"/>
            <a:chOff x="5255200" y="3006475"/>
            <a:chExt cx="511700" cy="378575"/>
          </a:xfrm>
        </p:grpSpPr>
        <p:sp>
          <p:nvSpPr>
            <p:cNvPr id="15" name="Shape 457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0" t="0" r="0" b="0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458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0" t="0" r="0" b="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1" y="1129129"/>
            <a:ext cx="2098850" cy="148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000" dirty="0"/>
              <a:t>Best Practices</a:t>
            </a:r>
            <a:endParaRPr lang="en" dirty="0"/>
          </a:p>
        </p:txBody>
      </p:sp>
      <p:sp>
        <p:nvSpPr>
          <p:cNvPr id="12" name="Shape 447"/>
          <p:cNvSpPr/>
          <p:nvPr/>
        </p:nvSpPr>
        <p:spPr>
          <a:xfrm>
            <a:off x="1763991" y="371335"/>
            <a:ext cx="334859" cy="429808"/>
          </a:xfrm>
          <a:custGeom>
            <a:avLst/>
            <a:gdLst/>
            <a:ahLst/>
            <a:cxnLst/>
            <a:rect l="0" t="0" r="0" b="0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448"/>
          <p:cNvSpPr/>
          <p:nvPr/>
        </p:nvSpPr>
        <p:spPr>
          <a:xfrm>
            <a:off x="1243833" y="371335"/>
            <a:ext cx="248083" cy="429808"/>
          </a:xfrm>
          <a:custGeom>
            <a:avLst/>
            <a:gdLst/>
            <a:ahLst/>
            <a:cxnLst/>
            <a:rect l="0" t="0" r="0" b="0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" name="Shape 456"/>
          <p:cNvGrpSpPr/>
          <p:nvPr/>
        </p:nvGrpSpPr>
        <p:grpSpPr>
          <a:xfrm>
            <a:off x="1482414" y="819702"/>
            <a:ext cx="427781" cy="316488"/>
            <a:chOff x="5255200" y="3006475"/>
            <a:chExt cx="511700" cy="378575"/>
          </a:xfrm>
        </p:grpSpPr>
        <p:sp>
          <p:nvSpPr>
            <p:cNvPr id="15" name="Shape 457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0" t="0" r="0" b="0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458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0" t="0" r="0" b="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7" name="Shape 86"/>
          <p:cNvSpPr txBox="1">
            <a:spLocks noGrp="1"/>
          </p:cNvSpPr>
          <p:nvPr>
            <p:ph type="body" idx="1"/>
          </p:nvPr>
        </p:nvSpPr>
        <p:spPr>
          <a:xfrm>
            <a:off x="2871075" y="1007294"/>
            <a:ext cx="5561100" cy="382489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0"/>
              </a:spcBef>
              <a:buSzPct val="100000"/>
            </a:pPr>
            <a:r>
              <a:rPr lang="en-US" sz="2000" dirty="0"/>
              <a:t>Go </a:t>
            </a:r>
            <a:r>
              <a:rPr lang="en-US" sz="2000" b="1" dirty="0"/>
              <a:t>Responsive</a:t>
            </a:r>
            <a:r>
              <a:rPr lang="en-US" sz="2000" dirty="0"/>
              <a:t>. Design for mobile and for desktop usage</a:t>
            </a:r>
          </a:p>
          <a:p>
            <a:pPr marL="457200" lvl="0" indent="-406400" rtl="0">
              <a:spcBef>
                <a:spcPts val="0"/>
              </a:spcBef>
              <a:buSzPct val="100000"/>
            </a:pPr>
            <a:r>
              <a:rPr lang="en-US" sz="2000" dirty="0"/>
              <a:t>Optimize </a:t>
            </a:r>
            <a:r>
              <a:rPr lang="en-US" sz="2000" b="1" dirty="0"/>
              <a:t>accessibility </a:t>
            </a:r>
          </a:p>
          <a:p>
            <a:pPr marL="457200" lvl="0" indent="-406400" rtl="0">
              <a:spcBef>
                <a:spcPts val="0"/>
              </a:spcBef>
              <a:buSzPct val="100000"/>
            </a:pPr>
            <a:r>
              <a:rPr lang="en-US" sz="2000" dirty="0"/>
              <a:t>Use </a:t>
            </a:r>
            <a:r>
              <a:rPr lang="en-US" sz="2000" b="1" dirty="0"/>
              <a:t>long-form </a:t>
            </a:r>
            <a:r>
              <a:rPr lang="en-US" sz="2000" dirty="0"/>
              <a:t>instead of click-through</a:t>
            </a:r>
          </a:p>
          <a:p>
            <a:pPr marL="457200" lvl="0" indent="-406400" rtl="0">
              <a:spcBef>
                <a:spcPts val="0"/>
              </a:spcBef>
              <a:buSzPct val="100000"/>
            </a:pPr>
            <a:r>
              <a:rPr lang="en-US" sz="2000" dirty="0"/>
              <a:t>Provide </a:t>
            </a:r>
            <a:r>
              <a:rPr lang="en-US" sz="2000" b="1" dirty="0"/>
              <a:t>clear and real-time feedback </a:t>
            </a:r>
            <a:r>
              <a:rPr lang="en-US" sz="2000" dirty="0"/>
              <a:t>on each form interaction</a:t>
            </a:r>
          </a:p>
          <a:p>
            <a:pPr marL="457200" lvl="0" indent="-406400" rtl="0">
              <a:spcBef>
                <a:spcPts val="0"/>
              </a:spcBef>
              <a:buSzPct val="100000"/>
            </a:pPr>
            <a:r>
              <a:rPr lang="en-US" sz="2000" dirty="0"/>
              <a:t>Design first your business model and then </a:t>
            </a:r>
            <a:r>
              <a:rPr lang="en-US" sz="2000" b="1" dirty="0"/>
              <a:t>choose development platform</a:t>
            </a:r>
          </a:p>
          <a:p>
            <a:pPr marL="457200" lvl="0" indent="-406400" rtl="0">
              <a:spcBef>
                <a:spcPts val="0"/>
              </a:spcBef>
              <a:buSzPct val="100000"/>
            </a:pPr>
            <a:r>
              <a:rPr lang="en-US" sz="2000" dirty="0"/>
              <a:t>Use </a:t>
            </a:r>
            <a:r>
              <a:rPr lang="en-US" sz="2000" b="1" dirty="0"/>
              <a:t>Meta-Tags </a:t>
            </a:r>
            <a:r>
              <a:rPr lang="en-US" sz="2000" dirty="0"/>
              <a:t>and </a:t>
            </a:r>
            <a:r>
              <a:rPr lang="en-US" sz="2000" b="1" dirty="0"/>
              <a:t>SEO</a:t>
            </a:r>
            <a:r>
              <a:rPr lang="en-US" sz="2000" dirty="0"/>
              <a:t> friendly URLs and information</a:t>
            </a:r>
          </a:p>
          <a:p>
            <a:pPr marL="457200" lvl="0" indent="-406400" rtl="0">
              <a:spcBef>
                <a:spcPts val="0"/>
              </a:spcBef>
              <a:buSzPct val="100000"/>
            </a:pPr>
            <a:r>
              <a:rPr lang="en-US" sz="2000" dirty="0"/>
              <a:t>Focus on user expectations</a:t>
            </a:r>
          </a:p>
        </p:txBody>
      </p:sp>
    </p:spTree>
    <p:extLst>
      <p:ext uri="{BB962C8B-B14F-4D97-AF65-F5344CB8AC3E}">
        <p14:creationId xmlns:p14="http://schemas.microsoft.com/office/powerpoint/2010/main" val="1988981060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48824" y="1129129"/>
            <a:ext cx="1950026" cy="148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/>
              <a:t>Customer Journey</a:t>
            </a:r>
            <a:endParaRPr lang="en" dirty="0"/>
          </a:p>
        </p:txBody>
      </p:sp>
      <p:sp>
        <p:nvSpPr>
          <p:cNvPr id="11" name="Shape 2580">
            <a:extLst>
              <a:ext uri="{FF2B5EF4-FFF2-40B4-BE49-F238E27FC236}">
                <a16:creationId xmlns:a16="http://schemas.microsoft.com/office/drawing/2014/main" id="{8D5C90AC-5370-C347-B0E7-BC1873C4CCB5}"/>
              </a:ext>
            </a:extLst>
          </p:cNvPr>
          <p:cNvSpPr/>
          <p:nvPr/>
        </p:nvSpPr>
        <p:spPr>
          <a:xfrm>
            <a:off x="1468213" y="655337"/>
            <a:ext cx="630637" cy="630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45" y="15886"/>
                </a:moveTo>
                <a:lnTo>
                  <a:pt x="10478" y="18984"/>
                </a:lnTo>
                <a:lnTo>
                  <a:pt x="7944" y="17126"/>
                </a:lnTo>
                <a:lnTo>
                  <a:pt x="7364" y="16700"/>
                </a:lnTo>
                <a:lnTo>
                  <a:pt x="6783" y="17126"/>
                </a:lnTo>
                <a:lnTo>
                  <a:pt x="4249" y="18984"/>
                </a:lnTo>
                <a:lnTo>
                  <a:pt x="5283" y="15886"/>
                </a:lnTo>
                <a:lnTo>
                  <a:pt x="5505" y="15220"/>
                </a:lnTo>
                <a:lnTo>
                  <a:pt x="4946" y="14794"/>
                </a:lnTo>
                <a:lnTo>
                  <a:pt x="2908" y="13240"/>
                </a:lnTo>
                <a:lnTo>
                  <a:pt x="6037" y="13240"/>
                </a:lnTo>
                <a:lnTo>
                  <a:pt x="6275" y="12602"/>
                </a:lnTo>
                <a:lnTo>
                  <a:pt x="7364" y="9683"/>
                </a:lnTo>
                <a:lnTo>
                  <a:pt x="8452" y="12602"/>
                </a:lnTo>
                <a:lnTo>
                  <a:pt x="8690" y="13240"/>
                </a:lnTo>
                <a:lnTo>
                  <a:pt x="11820" y="13240"/>
                </a:lnTo>
                <a:lnTo>
                  <a:pt x="9781" y="14794"/>
                </a:lnTo>
                <a:lnTo>
                  <a:pt x="9223" y="15220"/>
                </a:lnTo>
                <a:cubicBezTo>
                  <a:pt x="9223" y="15220"/>
                  <a:pt x="9445" y="15886"/>
                  <a:pt x="9445" y="15886"/>
                </a:cubicBezTo>
                <a:close/>
                <a:moveTo>
                  <a:pt x="9372" y="12259"/>
                </a:moveTo>
                <a:lnTo>
                  <a:pt x="7364" y="6873"/>
                </a:lnTo>
                <a:lnTo>
                  <a:pt x="5355" y="12259"/>
                </a:lnTo>
                <a:lnTo>
                  <a:pt x="0" y="12259"/>
                </a:lnTo>
                <a:lnTo>
                  <a:pt x="4351" y="15575"/>
                </a:lnTo>
                <a:lnTo>
                  <a:pt x="2343" y="21600"/>
                </a:lnTo>
                <a:lnTo>
                  <a:pt x="7364" y="17918"/>
                </a:lnTo>
                <a:lnTo>
                  <a:pt x="12384" y="21600"/>
                </a:lnTo>
                <a:lnTo>
                  <a:pt x="10376" y="15575"/>
                </a:lnTo>
                <a:lnTo>
                  <a:pt x="14727" y="12259"/>
                </a:lnTo>
                <a:cubicBezTo>
                  <a:pt x="14727" y="12259"/>
                  <a:pt x="9372" y="12259"/>
                  <a:pt x="9372" y="12259"/>
                </a:cubicBezTo>
                <a:close/>
                <a:moveTo>
                  <a:pt x="16781" y="7308"/>
                </a:moveTo>
                <a:lnTo>
                  <a:pt x="16200" y="6883"/>
                </a:lnTo>
                <a:lnTo>
                  <a:pt x="15619" y="7308"/>
                </a:lnTo>
                <a:lnTo>
                  <a:pt x="14426" y="8184"/>
                </a:lnTo>
                <a:lnTo>
                  <a:pt x="14922" y="6693"/>
                </a:lnTo>
                <a:lnTo>
                  <a:pt x="15143" y="6031"/>
                </a:lnTo>
                <a:lnTo>
                  <a:pt x="14590" y="5605"/>
                </a:lnTo>
                <a:lnTo>
                  <a:pt x="13682" y="4905"/>
                </a:lnTo>
                <a:lnTo>
                  <a:pt x="15408" y="4905"/>
                </a:lnTo>
                <a:lnTo>
                  <a:pt x="15647" y="4267"/>
                </a:lnTo>
                <a:lnTo>
                  <a:pt x="16200" y="2793"/>
                </a:lnTo>
                <a:lnTo>
                  <a:pt x="16754" y="4267"/>
                </a:lnTo>
                <a:lnTo>
                  <a:pt x="16992" y="4905"/>
                </a:lnTo>
                <a:lnTo>
                  <a:pt x="18718" y="4905"/>
                </a:lnTo>
                <a:lnTo>
                  <a:pt x="17810" y="5605"/>
                </a:lnTo>
                <a:lnTo>
                  <a:pt x="17257" y="6031"/>
                </a:lnTo>
                <a:lnTo>
                  <a:pt x="17478" y="6693"/>
                </a:lnTo>
                <a:lnTo>
                  <a:pt x="17975" y="8184"/>
                </a:lnTo>
                <a:cubicBezTo>
                  <a:pt x="17975" y="8184"/>
                  <a:pt x="16781" y="7308"/>
                  <a:pt x="16781" y="7308"/>
                </a:cubicBezTo>
                <a:close/>
                <a:moveTo>
                  <a:pt x="21600" y="3922"/>
                </a:moveTo>
                <a:lnTo>
                  <a:pt x="17673" y="3922"/>
                </a:lnTo>
                <a:lnTo>
                  <a:pt x="16200" y="0"/>
                </a:lnTo>
                <a:lnTo>
                  <a:pt x="14727" y="3922"/>
                </a:lnTo>
                <a:lnTo>
                  <a:pt x="10800" y="3922"/>
                </a:lnTo>
                <a:lnTo>
                  <a:pt x="13991" y="6382"/>
                </a:lnTo>
                <a:lnTo>
                  <a:pt x="12518" y="10800"/>
                </a:lnTo>
                <a:lnTo>
                  <a:pt x="16200" y="8100"/>
                </a:lnTo>
                <a:lnTo>
                  <a:pt x="19882" y="10800"/>
                </a:lnTo>
                <a:lnTo>
                  <a:pt x="18409" y="6382"/>
                </a:lnTo>
                <a:cubicBezTo>
                  <a:pt x="18409" y="6382"/>
                  <a:pt x="21600" y="3922"/>
                  <a:pt x="21600" y="3922"/>
                </a:cubicBezTo>
                <a:close/>
              </a:path>
            </a:pathLst>
          </a:custGeom>
          <a:solidFill>
            <a:srgbClr val="FFFF00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rgbClr val="FFFF00"/>
              </a:solidFill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F83E49-BE1B-844B-BA5D-38A267E33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8372" y="1129129"/>
            <a:ext cx="5999314" cy="310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83693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nug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375</Words>
  <Application>Microsoft Macintosh PowerPoint</Application>
  <PresentationFormat>On-screen Show (16:9)</PresentationFormat>
  <Paragraphs>62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Cabin Condensed</vt:lpstr>
      <vt:lpstr>Cabin</vt:lpstr>
      <vt:lpstr>Arial</vt:lpstr>
      <vt:lpstr>Source Sans Pro Light</vt:lpstr>
      <vt:lpstr>Snug</vt:lpstr>
      <vt:lpstr>website  mobile app UI-UX, design &amp;  development</vt:lpstr>
      <vt:lpstr>Hello!</vt:lpstr>
      <vt:lpstr>PowerPoint Presentation</vt:lpstr>
      <vt:lpstr>Knowledge Intelligence Quality</vt:lpstr>
      <vt:lpstr>BIG CONCEPT</vt:lpstr>
      <vt:lpstr>You either  get millions of users  or you fail!    </vt:lpstr>
      <vt:lpstr>Development</vt:lpstr>
      <vt:lpstr>Best Practices</vt:lpstr>
      <vt:lpstr>Customer Journey</vt:lpstr>
      <vt:lpstr>Make a plan!</vt:lpstr>
      <vt:lpstr>Geo-Market</vt:lpstr>
      <vt:lpstr>100 days</vt:lpstr>
      <vt:lpstr>Make your web - app your project!    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app UI-UX &amp;  development</dc:title>
  <cp:lastModifiedBy>Nektarios Baziotis</cp:lastModifiedBy>
  <cp:revision>32</cp:revision>
  <dcterms:modified xsi:type="dcterms:W3CDTF">2020-03-10T17:57:31Z</dcterms:modified>
</cp:coreProperties>
</file>